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1"/>
  </p:notesMasterIdLst>
  <p:sldIdLst>
    <p:sldId id="256" r:id="rId2"/>
    <p:sldId id="258" r:id="rId3"/>
    <p:sldId id="275" r:id="rId4"/>
    <p:sldId id="306" r:id="rId5"/>
    <p:sldId id="307" r:id="rId6"/>
    <p:sldId id="311" r:id="rId7"/>
    <p:sldId id="308" r:id="rId8"/>
    <p:sldId id="309" r:id="rId9"/>
    <p:sldId id="312" r:id="rId10"/>
    <p:sldId id="310" r:id="rId11"/>
    <p:sldId id="314" r:id="rId12"/>
    <p:sldId id="313" r:id="rId13"/>
    <p:sldId id="304" r:id="rId14"/>
    <p:sldId id="315" r:id="rId15"/>
    <p:sldId id="305" r:id="rId16"/>
    <p:sldId id="316" r:id="rId17"/>
    <p:sldId id="318" r:id="rId18"/>
    <p:sldId id="288" r:id="rId19"/>
    <p:sldId id="287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C1C26"/>
    <a:srgbClr val="AF1E2D"/>
    <a:srgbClr val="A91726"/>
    <a:srgbClr val="A61321"/>
    <a:srgbClr val="AD1D28"/>
    <a:srgbClr val="112A44"/>
    <a:srgbClr val="FEF2CA"/>
    <a:srgbClr val="A3A7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13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2.jpg>
</file>

<file path=ppt/media/image13.jpg>
</file>

<file path=ppt/media/image1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040DE0-CE50-44CC-81A6-3EDDDDE5075B}" type="datetimeFigureOut">
              <a:rPr lang="en-IN" smtClean="0"/>
              <a:t>06-07-2020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1852CE-B788-444C-AC3D-F21032E707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1875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E67E2-901F-4F43-9FC9-10C9DDD5F08D}" type="datetime1">
              <a:rPr lang="en-IN" smtClean="0"/>
              <a:t>06-07-2020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6DD8-0DA6-4115-B2AD-948568CA6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460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8D736-B411-49B5-8F67-2F5A8752D5E3}" type="datetime1">
              <a:rPr lang="en-IN" smtClean="0"/>
              <a:t>06-07-2020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6DD8-0DA6-4115-B2AD-948568CA6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1193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BC944-A900-4F39-8DC1-B320DB245873}" type="datetime1">
              <a:rPr lang="en-IN" smtClean="0"/>
              <a:t>06-07-2020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6DD8-0DA6-4115-B2AD-948568CA6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9282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E6F96-D4B7-4F5B-B707-29380ABF2808}" type="datetime1">
              <a:rPr lang="en-IN" smtClean="0"/>
              <a:t>06-07-2020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6DD8-0DA6-4115-B2AD-948568CA6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5458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7C76F-75D1-4BEA-8736-57AFF12ED564}" type="datetime1">
              <a:rPr lang="en-IN" smtClean="0"/>
              <a:t>06-07-2020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6DD8-0DA6-4115-B2AD-948568CA6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2760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95845-475D-4566-9189-826B45F4050D}" type="datetime1">
              <a:rPr lang="en-IN" smtClean="0"/>
              <a:t>06-07-2020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6DD8-0DA6-4115-B2AD-948568CA6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9262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01B99-5B59-4CAF-8C27-A1BB2F1AB384}" type="datetime1">
              <a:rPr lang="en-IN" smtClean="0"/>
              <a:t>06-07-2020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6DD8-0DA6-4115-B2AD-948568CA6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900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E7DD9-608B-43ED-9FE7-85AD6A469CBF}" type="datetime1">
              <a:rPr lang="en-IN" smtClean="0"/>
              <a:t>06-07-2020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6DD8-0DA6-4115-B2AD-948568CA6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8657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2D199-12FD-4FE3-87EB-3B44D3E4E398}" type="datetime1">
              <a:rPr lang="en-IN" smtClean="0"/>
              <a:t>06-07-2020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6DD8-0DA6-4115-B2AD-948568CA6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9710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06409-1842-4157-9A1E-2B19528F149F}" type="datetime1">
              <a:rPr lang="en-IN" smtClean="0"/>
              <a:t>06-07-2020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6DD8-0DA6-4115-B2AD-948568CA6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6621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31CD0-A52B-4BC4-91AD-C431848E83E7}" type="datetime1">
              <a:rPr lang="en-IN" smtClean="0"/>
              <a:t>06-07-2020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6DD8-0DA6-4115-B2AD-948568CA6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2697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A20748-5CFF-4A2F-A0E1-24917ECDE498}" type="datetime1">
              <a:rPr lang="en-IN" smtClean="0"/>
              <a:t>06-07-2020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D6DD8-0DA6-4115-B2AD-948568CA6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3380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8AFBAF4-637B-4CA0-BE99-A0E8FBBE5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495" y="3101007"/>
            <a:ext cx="7881731" cy="3411332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Mr. Kamal Kant Hiran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160FE9-91FC-4E2D-8FC8-067FCF1B9903}"/>
              </a:ext>
            </a:extLst>
          </p:cNvPr>
          <p:cNvSpPr/>
          <p:nvPr/>
        </p:nvSpPr>
        <p:spPr>
          <a:xfrm>
            <a:off x="337929" y="781085"/>
            <a:ext cx="8468139" cy="1789043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CT-351	    </a:t>
            </a:r>
            <a:r>
              <a:rPr lang="en-IN" sz="5400" dirty="0"/>
              <a:t>Cloud Computing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952F8-DFC4-40FB-821F-4047473FDADA}"/>
              </a:ext>
            </a:extLst>
          </p:cNvPr>
          <p:cNvSpPr/>
          <p:nvPr/>
        </p:nvSpPr>
        <p:spPr>
          <a:xfrm>
            <a:off x="0" y="0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58B983-AC42-4B11-9B01-9DD1D8885F4D}"/>
              </a:ext>
            </a:extLst>
          </p:cNvPr>
          <p:cNvSpPr/>
          <p:nvPr/>
        </p:nvSpPr>
        <p:spPr>
          <a:xfrm>
            <a:off x="0" y="6607794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5EB2D106-1960-415A-ADD2-7271363201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8810" y="3946239"/>
            <a:ext cx="1745540" cy="172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420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8AFBAF4-637B-4CA0-BE99-A0E8FBBE5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390" y="1202632"/>
            <a:ext cx="8855767" cy="5405161"/>
          </a:xfrm>
        </p:spPr>
        <p:txBody>
          <a:bodyPr>
            <a:normAutofit/>
          </a:bodyPr>
          <a:lstStyle/>
          <a:p>
            <a:pPr algn="just"/>
            <a:endParaRPr lang="en-US" sz="2800" dirty="0">
              <a:solidFill>
                <a:srgbClr val="000000"/>
              </a:solidFill>
              <a:latin typeface="Palatino-Roman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160FE9-91FC-4E2D-8FC8-067FCF1B9903}"/>
              </a:ext>
            </a:extLst>
          </p:cNvPr>
          <p:cNvSpPr/>
          <p:nvPr/>
        </p:nvSpPr>
        <p:spPr>
          <a:xfrm>
            <a:off x="0" y="250206"/>
            <a:ext cx="9144000" cy="793403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3600" dirty="0">
                <a:solidFill>
                  <a:prstClr val="white"/>
                </a:solidFill>
              </a:rPr>
              <a:t>Comparative Analysis..</a:t>
            </a:r>
            <a:endParaRPr kumimoji="0" lang="en-IN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952F8-DFC4-40FB-821F-4047473FDADA}"/>
              </a:ext>
            </a:extLst>
          </p:cNvPr>
          <p:cNvSpPr/>
          <p:nvPr/>
        </p:nvSpPr>
        <p:spPr>
          <a:xfrm>
            <a:off x="0" y="0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58B983-AC42-4B11-9B01-9DD1D8885F4D}"/>
              </a:ext>
            </a:extLst>
          </p:cNvPr>
          <p:cNvSpPr/>
          <p:nvPr/>
        </p:nvSpPr>
        <p:spPr>
          <a:xfrm>
            <a:off x="0" y="6607794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D805722-E338-4EA8-83CC-186B56524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061" y="1076037"/>
            <a:ext cx="6469663" cy="5452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426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28E5C3B-5A2E-44D4-B1E1-F86D4B271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594" y="1898374"/>
            <a:ext cx="8239818" cy="3180522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8AFBAF4-637B-4CA0-BE99-A0E8FBBE5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391" y="1202633"/>
            <a:ext cx="8676862" cy="5108716"/>
          </a:xfrm>
        </p:spPr>
        <p:txBody>
          <a:bodyPr>
            <a:normAutofit/>
          </a:bodyPr>
          <a:lstStyle/>
          <a:p>
            <a:pPr algn="just"/>
            <a:endParaRPr lang="en-US" sz="2800" dirty="0">
              <a:solidFill>
                <a:srgbClr val="000000"/>
              </a:solidFill>
              <a:latin typeface="Palatino-Roman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160FE9-91FC-4E2D-8FC8-067FCF1B9903}"/>
              </a:ext>
            </a:extLst>
          </p:cNvPr>
          <p:cNvSpPr/>
          <p:nvPr/>
        </p:nvSpPr>
        <p:spPr>
          <a:xfrm>
            <a:off x="0" y="250206"/>
            <a:ext cx="9144000" cy="793403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3600" dirty="0">
                <a:solidFill>
                  <a:prstClr val="white"/>
                </a:solidFill>
              </a:rPr>
              <a:t>Comparative Analysis</a:t>
            </a:r>
            <a:endParaRPr kumimoji="0" lang="en-IN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952F8-DFC4-40FB-821F-4047473FDADA}"/>
              </a:ext>
            </a:extLst>
          </p:cNvPr>
          <p:cNvSpPr/>
          <p:nvPr/>
        </p:nvSpPr>
        <p:spPr>
          <a:xfrm>
            <a:off x="0" y="0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58B983-AC42-4B11-9B01-9DD1D8885F4D}"/>
              </a:ext>
            </a:extLst>
          </p:cNvPr>
          <p:cNvSpPr/>
          <p:nvPr/>
        </p:nvSpPr>
        <p:spPr>
          <a:xfrm>
            <a:off x="0" y="6607794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3778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8AFBAF4-637B-4CA0-BE99-A0E8FBBE5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390" y="1202632"/>
            <a:ext cx="8855767" cy="5405161"/>
          </a:xfrm>
        </p:spPr>
        <p:txBody>
          <a:bodyPr>
            <a:normAutofit/>
          </a:bodyPr>
          <a:lstStyle/>
          <a:p>
            <a:pPr algn="just"/>
            <a:r>
              <a:rPr lang="en-US" sz="2800" dirty="0">
                <a:solidFill>
                  <a:srgbClr val="000000"/>
                </a:solidFill>
                <a:latin typeface="Palatino-Roman"/>
              </a:rPr>
              <a:t>There are basically three service models for a cloud computing system, namely, Infrastructure-as-a-Service, Platform-as-a-Service and Software-as-a-Service.</a:t>
            </a:r>
          </a:p>
          <a:p>
            <a:pPr algn="just"/>
            <a:endParaRPr lang="en-US" sz="2800" dirty="0">
              <a:solidFill>
                <a:srgbClr val="000000"/>
              </a:solidFill>
              <a:latin typeface="Palatino-Roman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rgbClr val="00B050"/>
                </a:solidFill>
                <a:latin typeface="Palatino-Roman"/>
              </a:rPr>
              <a:t>Infrastructure-as-a-Service (IaaS)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rgbClr val="00B050"/>
                </a:solidFill>
                <a:latin typeface="Palatino-Roman"/>
              </a:rPr>
              <a:t>Platform-as-a-Service (PaaS)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rgbClr val="00B050"/>
                </a:solidFill>
                <a:latin typeface="Palatino-Roman"/>
              </a:rPr>
              <a:t>Software-as-a-Service (SaaS)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160FE9-91FC-4E2D-8FC8-067FCF1B9903}"/>
              </a:ext>
            </a:extLst>
          </p:cNvPr>
          <p:cNvSpPr/>
          <p:nvPr/>
        </p:nvSpPr>
        <p:spPr>
          <a:xfrm>
            <a:off x="0" y="250206"/>
            <a:ext cx="9144000" cy="793403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3600" dirty="0">
                <a:solidFill>
                  <a:prstClr val="white"/>
                </a:solidFill>
              </a:rPr>
              <a:t>Cloud Service Models</a:t>
            </a:r>
            <a:endParaRPr kumimoji="0" lang="en-IN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952F8-DFC4-40FB-821F-4047473FDADA}"/>
              </a:ext>
            </a:extLst>
          </p:cNvPr>
          <p:cNvSpPr/>
          <p:nvPr/>
        </p:nvSpPr>
        <p:spPr>
          <a:xfrm>
            <a:off x="0" y="0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58B983-AC42-4B11-9B01-9DD1D8885F4D}"/>
              </a:ext>
            </a:extLst>
          </p:cNvPr>
          <p:cNvSpPr/>
          <p:nvPr/>
        </p:nvSpPr>
        <p:spPr>
          <a:xfrm>
            <a:off x="0" y="6607794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0582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01EBE4B-F823-491C-A2C1-D0AADAD72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912" y="1263748"/>
            <a:ext cx="7667777" cy="4640095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8AFBAF4-637B-4CA0-BE99-A0E8FBBE5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390" y="1530626"/>
            <a:ext cx="8562299" cy="5077167"/>
          </a:xfrm>
        </p:spPr>
        <p:txBody>
          <a:bodyPr>
            <a:normAutofit/>
          </a:bodyPr>
          <a:lstStyle/>
          <a:p>
            <a:pPr algn="l"/>
            <a:endParaRPr lang="en-IN" sz="4400" dirty="0">
              <a:solidFill>
                <a:srgbClr val="000000"/>
              </a:solidFill>
              <a:latin typeface="Palatino-Roman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160FE9-91FC-4E2D-8FC8-067FCF1B9903}"/>
              </a:ext>
            </a:extLst>
          </p:cNvPr>
          <p:cNvSpPr/>
          <p:nvPr/>
        </p:nvSpPr>
        <p:spPr>
          <a:xfrm>
            <a:off x="0" y="250206"/>
            <a:ext cx="9144000" cy="793403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3600" dirty="0">
                <a:solidFill>
                  <a:prstClr val="white"/>
                </a:solidFill>
              </a:rPr>
              <a:t>Cloud Service Models..</a:t>
            </a:r>
            <a:endParaRPr lang="en-IN" sz="3600" dirty="0">
              <a:solidFill>
                <a:prstClr val="white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952F8-DFC4-40FB-821F-4047473FDADA}"/>
              </a:ext>
            </a:extLst>
          </p:cNvPr>
          <p:cNvSpPr/>
          <p:nvPr/>
        </p:nvSpPr>
        <p:spPr>
          <a:xfrm>
            <a:off x="0" y="0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58B983-AC42-4B11-9B01-9DD1D8885F4D}"/>
              </a:ext>
            </a:extLst>
          </p:cNvPr>
          <p:cNvSpPr/>
          <p:nvPr/>
        </p:nvSpPr>
        <p:spPr>
          <a:xfrm>
            <a:off x="0" y="6607794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9872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8AFBAF4-637B-4CA0-BE99-A0E8FBBE5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390" y="1202632"/>
            <a:ext cx="8855767" cy="5405161"/>
          </a:xfrm>
        </p:spPr>
        <p:txBody>
          <a:bodyPr>
            <a:normAutofit/>
          </a:bodyPr>
          <a:lstStyle/>
          <a:p>
            <a:pPr algn="just"/>
            <a:r>
              <a:rPr lang="en-US" sz="2800" dirty="0">
                <a:solidFill>
                  <a:srgbClr val="000000"/>
                </a:solidFill>
                <a:latin typeface="Palatino-Roman"/>
              </a:rPr>
              <a:t>A summary of personnel responsibilities in cloud service models is given in below table.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160FE9-91FC-4E2D-8FC8-067FCF1B9903}"/>
              </a:ext>
            </a:extLst>
          </p:cNvPr>
          <p:cNvSpPr/>
          <p:nvPr/>
        </p:nvSpPr>
        <p:spPr>
          <a:xfrm>
            <a:off x="0" y="250206"/>
            <a:ext cx="9144000" cy="793403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3600" dirty="0">
                <a:solidFill>
                  <a:prstClr val="white"/>
                </a:solidFill>
              </a:rPr>
              <a:t>Cloud Service Models</a:t>
            </a:r>
            <a:endParaRPr kumimoji="0" lang="en-IN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952F8-DFC4-40FB-821F-4047473FDADA}"/>
              </a:ext>
            </a:extLst>
          </p:cNvPr>
          <p:cNvSpPr/>
          <p:nvPr/>
        </p:nvSpPr>
        <p:spPr>
          <a:xfrm>
            <a:off x="0" y="0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58B983-AC42-4B11-9B01-9DD1D8885F4D}"/>
              </a:ext>
            </a:extLst>
          </p:cNvPr>
          <p:cNvSpPr/>
          <p:nvPr/>
        </p:nvSpPr>
        <p:spPr>
          <a:xfrm>
            <a:off x="0" y="6607794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116C304-5380-4BB9-B6D2-7517F0E1E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537" y="2739602"/>
            <a:ext cx="7275588" cy="2120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177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8AFBAF4-637B-4CA0-BE99-A0E8FBBE5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390" y="1202632"/>
            <a:ext cx="8855767" cy="5405161"/>
          </a:xfrm>
        </p:spPr>
        <p:txBody>
          <a:bodyPr>
            <a:normAutofit fontScale="85000" lnSpcReduction="20000"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latin typeface="Palatino-Roman"/>
              </a:rPr>
              <a:t>A public cloud is also known as an external cloud. The data and application in the public cloud are created and retained on third-party servers for general public access and use.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latin typeface="Palatino-Roman"/>
              </a:rPr>
              <a:t>A private cloud can also be described as an internal cloud or corporate cloud. A private cloud is a computing model where IT services are provisioned over the private IT infrastructure for the dedicated use of a single organization.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latin typeface="Palatino-Roman"/>
              </a:rPr>
              <a:t>A hybrid cloud is a type of cloud computing which uses a mix of one or more private and public clouds to perform distinct functions.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latin typeface="Palatino-Roman"/>
              </a:rPr>
              <a:t>A community cloud is a type of cloud computing which is shared by one or more organizations forming a group with common computing concerns.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160FE9-91FC-4E2D-8FC8-067FCF1B9903}"/>
              </a:ext>
            </a:extLst>
          </p:cNvPr>
          <p:cNvSpPr/>
          <p:nvPr/>
        </p:nvSpPr>
        <p:spPr>
          <a:xfrm>
            <a:off x="0" y="250206"/>
            <a:ext cx="9144000" cy="793403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/>
              <a:t>Summary</a:t>
            </a:r>
            <a:endParaRPr lang="en-IN" sz="3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952F8-DFC4-40FB-821F-4047473FDADA}"/>
              </a:ext>
            </a:extLst>
          </p:cNvPr>
          <p:cNvSpPr/>
          <p:nvPr/>
        </p:nvSpPr>
        <p:spPr>
          <a:xfrm>
            <a:off x="0" y="0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58B983-AC42-4B11-9B01-9DD1D8885F4D}"/>
              </a:ext>
            </a:extLst>
          </p:cNvPr>
          <p:cNvSpPr/>
          <p:nvPr/>
        </p:nvSpPr>
        <p:spPr>
          <a:xfrm>
            <a:off x="0" y="6607794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8504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8AFBAF4-637B-4CA0-BE99-A0E8FBBE5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390" y="1202632"/>
            <a:ext cx="8855767" cy="5405161"/>
          </a:xfrm>
        </p:spPr>
        <p:txBody>
          <a:bodyPr>
            <a:normAutofit fontScale="85000" lnSpcReduction="20000"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latin typeface="Palatino-Roman"/>
              </a:rPr>
              <a:t>There are basically three service models for a cloud computing system, namely, Infrastructure-as-a-Service, Platform-as-a-Service and Software-as-a-Service.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latin typeface="Palatino-Roman"/>
              </a:rPr>
              <a:t>Infrastructure-as-a-service (IaaS) is a service-oriented and secure enterprise - level computing infrastructure. IaaS provides hardware, storage, servers and data center space or network components. It may also include software.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latin typeface="Palatino-Roman"/>
              </a:rPr>
              <a:t>Some examples of IaaS cloud include Eucalyptus, Nimbus, Amazon EC2, S3 and Rackspace. IaaS is also known as hardware-as-a-service (</a:t>
            </a:r>
            <a:r>
              <a:rPr lang="en-US" sz="3200" dirty="0" err="1">
                <a:latin typeface="Palatino-Roman"/>
              </a:rPr>
              <a:t>HaaS</a:t>
            </a:r>
            <a:r>
              <a:rPr lang="en-US" sz="3200" dirty="0">
                <a:latin typeface="Palatino-Roman"/>
              </a:rPr>
              <a:t>).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latin typeface="Palatino-Roman"/>
              </a:rPr>
              <a:t>PaaS provides a platform and environment to allow developers to build applications and services over the internet.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160FE9-91FC-4E2D-8FC8-067FCF1B9903}"/>
              </a:ext>
            </a:extLst>
          </p:cNvPr>
          <p:cNvSpPr/>
          <p:nvPr/>
        </p:nvSpPr>
        <p:spPr>
          <a:xfrm>
            <a:off x="0" y="250206"/>
            <a:ext cx="9144000" cy="793403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/>
              <a:t>Summary..</a:t>
            </a:r>
            <a:endParaRPr lang="en-IN" sz="3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952F8-DFC4-40FB-821F-4047473FDADA}"/>
              </a:ext>
            </a:extLst>
          </p:cNvPr>
          <p:cNvSpPr/>
          <p:nvPr/>
        </p:nvSpPr>
        <p:spPr>
          <a:xfrm>
            <a:off x="0" y="0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58B983-AC42-4B11-9B01-9DD1D8885F4D}"/>
              </a:ext>
            </a:extLst>
          </p:cNvPr>
          <p:cNvSpPr/>
          <p:nvPr/>
        </p:nvSpPr>
        <p:spPr>
          <a:xfrm>
            <a:off x="0" y="6607794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17937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8AFBAF4-637B-4CA0-BE99-A0E8FBBE5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390" y="1202632"/>
            <a:ext cx="8855767" cy="5405161"/>
          </a:xfrm>
        </p:spPr>
        <p:txBody>
          <a:bodyPr>
            <a:normAutofit fontScale="92500" lnSpcReduction="10000"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latin typeface="Palatino-Roman"/>
              </a:rPr>
              <a:t>Some examples of PaaS are Apache Stratos, Microsoft Azure, IBM Bluemix, Force.com and Google Apps.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latin typeface="Palatino-Roman"/>
              </a:rPr>
              <a:t>Software-as-a-Service (SaaS) allows data and applications to be accessed from any device with internet connection and a web browser. SaaS applications are sometimes called web-based software, on-demand software, or hosted software.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latin typeface="Palatino-Roman"/>
              </a:rPr>
              <a:t>Some examples of SaaS hosted applications include Microsoft Office 365, Google Docs, Salesforce, NetSuite, Hotmail, Gmail, WebEx and Microsoft LiveMeeting.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160FE9-91FC-4E2D-8FC8-067FCF1B9903}"/>
              </a:ext>
            </a:extLst>
          </p:cNvPr>
          <p:cNvSpPr/>
          <p:nvPr/>
        </p:nvSpPr>
        <p:spPr>
          <a:xfrm>
            <a:off x="0" y="250206"/>
            <a:ext cx="9144000" cy="793403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/>
              <a:t>Summary..</a:t>
            </a:r>
            <a:endParaRPr lang="en-IN" sz="3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952F8-DFC4-40FB-821F-4047473FDADA}"/>
              </a:ext>
            </a:extLst>
          </p:cNvPr>
          <p:cNvSpPr/>
          <p:nvPr/>
        </p:nvSpPr>
        <p:spPr>
          <a:xfrm>
            <a:off x="0" y="0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58B983-AC42-4B11-9B01-9DD1D8885F4D}"/>
              </a:ext>
            </a:extLst>
          </p:cNvPr>
          <p:cNvSpPr/>
          <p:nvPr/>
        </p:nvSpPr>
        <p:spPr>
          <a:xfrm>
            <a:off x="0" y="6607794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84249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AAAE94E3-A7DB-4868-B1E3-E49703488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6596B-3795-4726-9606-BFF8043C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170" y="856180"/>
            <a:ext cx="3959556" cy="1128068"/>
          </a:xfrm>
        </p:spPr>
        <p:txBody>
          <a:bodyPr anchor="ctr">
            <a:normAutofit/>
          </a:bodyPr>
          <a:lstStyle/>
          <a:p>
            <a:r>
              <a:rPr lang="en-IN" sz="3500" b="1"/>
              <a:t>Suggested Readings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266396" cy="673460"/>
            <a:chOff x="0" y="823811"/>
            <a:chExt cx="355196" cy="67346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8813" y="2123821"/>
            <a:ext cx="373130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08B5C-0851-48A7-80FA-C02934A1C8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039" y="2330505"/>
            <a:ext cx="3958549" cy="3979585"/>
          </a:xfrm>
        </p:spPr>
        <p:txBody>
          <a:bodyPr anchor="ctr">
            <a:normAutofit/>
          </a:bodyPr>
          <a:lstStyle/>
          <a:p>
            <a:pPr algn="just"/>
            <a:r>
              <a:rPr lang="en-US" sz="1700" dirty="0"/>
              <a:t>Hiran, K. K., Doshi, R., Fagbola, D. T., &amp; Mahrishi, M. (2019). </a:t>
            </a:r>
            <a:r>
              <a:rPr lang="en-US" sz="1700" i="1" dirty="0"/>
              <a:t>Cloud Computing: Concepts, Architecture and Applications with Real-world examples and Case studies </a:t>
            </a:r>
            <a:r>
              <a:rPr lang="en-US" sz="1700" dirty="0"/>
              <a:t>. BPB Publications.</a:t>
            </a:r>
          </a:p>
          <a:p>
            <a:endParaRPr lang="en-US" sz="1700" dirty="0"/>
          </a:p>
          <a:p>
            <a:pPr marL="0" indent="0">
              <a:buNone/>
            </a:pPr>
            <a:endParaRPr lang="en-US" sz="1700" dirty="0"/>
          </a:p>
          <a:p>
            <a:pPr algn="just"/>
            <a:r>
              <a:rPr lang="en-US" sz="1700" dirty="0" err="1"/>
              <a:t>Erl</a:t>
            </a:r>
            <a:r>
              <a:rPr lang="en-US" sz="1700" dirty="0"/>
              <a:t>, T., </a:t>
            </a:r>
            <a:r>
              <a:rPr lang="en-US" sz="1700" dirty="0" err="1"/>
              <a:t>Puttini</a:t>
            </a:r>
            <a:r>
              <a:rPr lang="en-US" sz="1700" dirty="0"/>
              <a:t>, R., &amp; Mahmood, Z. (2013). </a:t>
            </a:r>
            <a:r>
              <a:rPr lang="en-US" sz="1700" i="1" dirty="0"/>
              <a:t>Cloud computing: concepts, technology, &amp; architecture</a:t>
            </a:r>
            <a:r>
              <a:rPr lang="en-US" sz="1700" dirty="0"/>
              <a:t>. Pearson Education. </a:t>
            </a:r>
            <a:endParaRPr lang="en-IN" sz="17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23252" y="0"/>
            <a:ext cx="112074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7265" y="357447"/>
            <a:ext cx="3634116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610E1F37-8362-4692-9CBE-1FD42C056B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2993" y="581892"/>
            <a:ext cx="1977223" cy="2518756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8CB5D2D7-DF65-4E86-BFBA-FFB9B5ACE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7265" y="3505479"/>
            <a:ext cx="3634116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fireworks&#10;&#10;Description automatically generated">
            <a:extLst>
              <a:ext uri="{FF2B5EF4-FFF2-40B4-BE49-F238E27FC236}">
                <a16:creationId xmlns:a16="http://schemas.microsoft.com/office/drawing/2014/main" id="{2AC006E8-1664-40D9-BBB8-3F28E66F7A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5442" y="3707894"/>
            <a:ext cx="1970926" cy="251875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8B8D0B-F0A6-44FB-B74A-515616725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38802" y="6492240"/>
            <a:ext cx="79178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1AD6DD8-0DA6-4115-B2AD-948568CA6C84}" type="slidenum">
              <a:rPr lang="en-IN" smtClean="0"/>
              <a:pPr>
                <a:spcAft>
                  <a:spcPts val="600"/>
                </a:spcAft>
              </a:pPr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28622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160FE9-91FC-4E2D-8FC8-067FCF1B9903}"/>
              </a:ext>
            </a:extLst>
          </p:cNvPr>
          <p:cNvSpPr/>
          <p:nvPr/>
        </p:nvSpPr>
        <p:spPr>
          <a:xfrm>
            <a:off x="0" y="250206"/>
            <a:ext cx="9144000" cy="793403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Any query?</a:t>
            </a:r>
            <a:endParaRPr lang="en-IN" sz="5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952F8-DFC4-40FB-821F-4047473FDADA}"/>
              </a:ext>
            </a:extLst>
          </p:cNvPr>
          <p:cNvSpPr/>
          <p:nvPr/>
        </p:nvSpPr>
        <p:spPr>
          <a:xfrm>
            <a:off x="0" y="0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58B983-AC42-4B11-9B01-9DD1D8885F4D}"/>
              </a:ext>
            </a:extLst>
          </p:cNvPr>
          <p:cNvSpPr/>
          <p:nvPr/>
        </p:nvSpPr>
        <p:spPr>
          <a:xfrm>
            <a:off x="0" y="6607794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30" name="Picture 6" descr="Zavi Medicare">
            <a:extLst>
              <a:ext uri="{FF2B5EF4-FFF2-40B4-BE49-F238E27FC236}">
                <a16:creationId xmlns:a16="http://schemas.microsoft.com/office/drawing/2014/main" id="{0D9CCAF7-2004-4BBD-AE54-60707A219D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5571" y="1831284"/>
            <a:ext cx="6472858" cy="3883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2726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8AFBAF4-637B-4CA0-BE99-A0E8FBBE5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495" y="1480929"/>
            <a:ext cx="7673009" cy="3411332"/>
          </a:xfrm>
        </p:spPr>
        <p:txBody>
          <a:bodyPr>
            <a:normAutofit fontScale="70000" lnSpcReduction="20000"/>
          </a:bodyPr>
          <a:lstStyle/>
          <a:p>
            <a:endParaRPr lang="en-US" dirty="0"/>
          </a:p>
          <a:p>
            <a:r>
              <a:rPr lang="en-US" sz="8800" dirty="0">
                <a:solidFill>
                  <a:schemeClr val="accent6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Cloud Services and Deployment Models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2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“If someone asks me what cloud computing is, I try not to get bogged down with definitions. I tell them that, simply put, cloud computing is a better way to run your business.”</a:t>
            </a:r>
          </a:p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~ Marc Benioff, Founder, CEO and Chairman of Salesforce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160FE9-91FC-4E2D-8FC8-067FCF1B9903}"/>
              </a:ext>
            </a:extLst>
          </p:cNvPr>
          <p:cNvSpPr/>
          <p:nvPr/>
        </p:nvSpPr>
        <p:spPr>
          <a:xfrm>
            <a:off x="0" y="250206"/>
            <a:ext cx="9144000" cy="793403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Module 01</a:t>
            </a:r>
            <a:endParaRPr lang="en-IN" sz="5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952F8-DFC4-40FB-821F-4047473FDADA}"/>
              </a:ext>
            </a:extLst>
          </p:cNvPr>
          <p:cNvSpPr/>
          <p:nvPr/>
        </p:nvSpPr>
        <p:spPr>
          <a:xfrm>
            <a:off x="0" y="0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58B983-AC42-4B11-9B01-9DD1D8885F4D}"/>
              </a:ext>
            </a:extLst>
          </p:cNvPr>
          <p:cNvSpPr/>
          <p:nvPr/>
        </p:nvSpPr>
        <p:spPr>
          <a:xfrm>
            <a:off x="0" y="6607794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4153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8AFBAF4-637B-4CA0-BE99-A0E8FBBE5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390" y="1202632"/>
            <a:ext cx="8855767" cy="5405161"/>
          </a:xfrm>
        </p:spPr>
        <p:txBody>
          <a:bodyPr>
            <a:normAutofit/>
          </a:bodyPr>
          <a:lstStyle/>
          <a:p>
            <a:pPr algn="just"/>
            <a:r>
              <a:rPr lang="en-US" sz="2800" dirty="0">
                <a:solidFill>
                  <a:srgbClr val="000000"/>
                </a:solidFill>
                <a:latin typeface="Palatino-Roman"/>
              </a:rPr>
              <a:t>A cloud deployment model can be described as a distinct parameterized configuration of the cloud computing environment.</a:t>
            </a:r>
          </a:p>
          <a:p>
            <a:pPr algn="just"/>
            <a:endParaRPr lang="en-US" sz="2800" dirty="0">
              <a:solidFill>
                <a:srgbClr val="000000"/>
              </a:solidFill>
              <a:latin typeface="Palatino-Roman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rgbClr val="00B050"/>
                </a:solidFill>
                <a:latin typeface="Palatino-Roman"/>
              </a:rPr>
              <a:t>Public (external) cloud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rgbClr val="00B050"/>
                </a:solidFill>
                <a:latin typeface="Palatino-Roman"/>
              </a:rPr>
              <a:t>Private/Internal/Corporate cloud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rgbClr val="00B050"/>
                </a:solidFill>
                <a:latin typeface="Palatino-Roman"/>
              </a:rPr>
              <a:t>Hybrid cloud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rgbClr val="00B050"/>
                </a:solidFill>
                <a:latin typeface="Palatino-Roman"/>
              </a:rPr>
              <a:t>Community cloud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160FE9-91FC-4E2D-8FC8-067FCF1B9903}"/>
              </a:ext>
            </a:extLst>
          </p:cNvPr>
          <p:cNvSpPr/>
          <p:nvPr/>
        </p:nvSpPr>
        <p:spPr>
          <a:xfrm>
            <a:off x="0" y="250206"/>
            <a:ext cx="9144000" cy="793403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/>
              <a:t>Cloud deployment models</a:t>
            </a:r>
            <a:endParaRPr lang="en-IN" sz="3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952F8-DFC4-40FB-821F-4047473FDADA}"/>
              </a:ext>
            </a:extLst>
          </p:cNvPr>
          <p:cNvSpPr/>
          <p:nvPr/>
        </p:nvSpPr>
        <p:spPr>
          <a:xfrm>
            <a:off x="0" y="0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58B983-AC42-4B11-9B01-9DD1D8885F4D}"/>
              </a:ext>
            </a:extLst>
          </p:cNvPr>
          <p:cNvSpPr/>
          <p:nvPr/>
        </p:nvSpPr>
        <p:spPr>
          <a:xfrm>
            <a:off x="0" y="6607794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4208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8AFBAF4-637B-4CA0-BE99-A0E8FBBE5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390" y="1202632"/>
            <a:ext cx="8855767" cy="5405161"/>
          </a:xfrm>
        </p:spPr>
        <p:txBody>
          <a:bodyPr>
            <a:normAutofit/>
          </a:bodyPr>
          <a:lstStyle/>
          <a:p>
            <a:pPr algn="just"/>
            <a:r>
              <a:rPr lang="en-IN" sz="2800" dirty="0">
                <a:solidFill>
                  <a:srgbClr val="00B050"/>
                </a:solidFill>
                <a:latin typeface="Palatino-Roman"/>
              </a:rPr>
              <a:t>Public (external) cloud</a:t>
            </a:r>
          </a:p>
          <a:p>
            <a:pPr algn="just"/>
            <a:endParaRPr lang="en-IN" sz="2800" dirty="0">
              <a:solidFill>
                <a:srgbClr val="000000"/>
              </a:solidFill>
              <a:latin typeface="Palatino-Roman"/>
            </a:endParaRPr>
          </a:p>
          <a:p>
            <a:pPr algn="just"/>
            <a:endParaRPr lang="en-IN" sz="2800" dirty="0">
              <a:solidFill>
                <a:srgbClr val="000000"/>
              </a:solidFill>
              <a:latin typeface="Palatino-Roman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160FE9-91FC-4E2D-8FC8-067FCF1B9903}"/>
              </a:ext>
            </a:extLst>
          </p:cNvPr>
          <p:cNvSpPr/>
          <p:nvPr/>
        </p:nvSpPr>
        <p:spPr>
          <a:xfrm>
            <a:off x="0" y="250206"/>
            <a:ext cx="9144000" cy="793403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/>
              <a:t>Cloud deployment models</a:t>
            </a:r>
            <a:endParaRPr lang="en-IN" sz="3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952F8-DFC4-40FB-821F-4047473FDADA}"/>
              </a:ext>
            </a:extLst>
          </p:cNvPr>
          <p:cNvSpPr/>
          <p:nvPr/>
        </p:nvSpPr>
        <p:spPr>
          <a:xfrm>
            <a:off x="0" y="0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58B983-AC42-4B11-9B01-9DD1D8885F4D}"/>
              </a:ext>
            </a:extLst>
          </p:cNvPr>
          <p:cNvSpPr/>
          <p:nvPr/>
        </p:nvSpPr>
        <p:spPr>
          <a:xfrm>
            <a:off x="0" y="6607794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D637F8-FC61-46E7-9C83-DE5C30BA7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609" y="1925803"/>
            <a:ext cx="8257327" cy="300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792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8AFBAF4-637B-4CA0-BE99-A0E8FBBE5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390" y="1202632"/>
            <a:ext cx="8855767" cy="5405161"/>
          </a:xfrm>
        </p:spPr>
        <p:txBody>
          <a:bodyPr>
            <a:normAutofit/>
          </a:bodyPr>
          <a:lstStyle/>
          <a:p>
            <a:pPr algn="just"/>
            <a:r>
              <a:rPr lang="en-IN" sz="2800" dirty="0">
                <a:solidFill>
                  <a:srgbClr val="00B050"/>
                </a:solidFill>
                <a:latin typeface="Palatino-Roman"/>
              </a:rPr>
              <a:t>Private/Internal/Corporate cloud:</a:t>
            </a:r>
            <a:endParaRPr lang="en-IN" sz="2800" dirty="0">
              <a:solidFill>
                <a:srgbClr val="000000"/>
              </a:solidFill>
              <a:latin typeface="Palatino-Roman"/>
            </a:endParaRPr>
          </a:p>
          <a:p>
            <a:pPr algn="just"/>
            <a:endParaRPr lang="en-IN" sz="2800" dirty="0">
              <a:solidFill>
                <a:srgbClr val="000000"/>
              </a:solidFill>
              <a:latin typeface="Palatino-Roman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160FE9-91FC-4E2D-8FC8-067FCF1B9903}"/>
              </a:ext>
            </a:extLst>
          </p:cNvPr>
          <p:cNvSpPr/>
          <p:nvPr/>
        </p:nvSpPr>
        <p:spPr>
          <a:xfrm>
            <a:off x="0" y="250206"/>
            <a:ext cx="9144000" cy="793403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/>
              <a:t>Cloud deployment models</a:t>
            </a:r>
            <a:endParaRPr lang="en-IN" sz="3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952F8-DFC4-40FB-821F-4047473FDADA}"/>
              </a:ext>
            </a:extLst>
          </p:cNvPr>
          <p:cNvSpPr/>
          <p:nvPr/>
        </p:nvSpPr>
        <p:spPr>
          <a:xfrm>
            <a:off x="0" y="0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58B983-AC42-4B11-9B01-9DD1D8885F4D}"/>
              </a:ext>
            </a:extLst>
          </p:cNvPr>
          <p:cNvSpPr/>
          <p:nvPr/>
        </p:nvSpPr>
        <p:spPr>
          <a:xfrm>
            <a:off x="0" y="6607794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D513C8-1BA6-4B5B-873E-24083D621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8618" y="2490443"/>
            <a:ext cx="4679807" cy="266811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AD0FE22-48A2-4A2B-A29B-16B90E3A3EE7}"/>
              </a:ext>
            </a:extLst>
          </p:cNvPr>
          <p:cNvSpPr/>
          <p:nvPr/>
        </p:nvSpPr>
        <p:spPr>
          <a:xfrm>
            <a:off x="2980045" y="5317578"/>
            <a:ext cx="25621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On-premise private cloud</a:t>
            </a:r>
          </a:p>
        </p:txBody>
      </p:sp>
    </p:spTree>
    <p:extLst>
      <p:ext uri="{BB962C8B-B14F-4D97-AF65-F5344CB8AC3E}">
        <p14:creationId xmlns:p14="http://schemas.microsoft.com/office/powerpoint/2010/main" val="821079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8AFBAF4-637B-4CA0-BE99-A0E8FBBE5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390" y="1202632"/>
            <a:ext cx="8855767" cy="5405161"/>
          </a:xfrm>
        </p:spPr>
        <p:txBody>
          <a:bodyPr>
            <a:normAutofit/>
          </a:bodyPr>
          <a:lstStyle/>
          <a:p>
            <a:pPr algn="just"/>
            <a:r>
              <a:rPr lang="en-IN" sz="2800" dirty="0">
                <a:solidFill>
                  <a:srgbClr val="00B050"/>
                </a:solidFill>
                <a:latin typeface="Palatino-Roman"/>
              </a:rPr>
              <a:t>Private/Internal/Corporate cloud:</a:t>
            </a:r>
            <a:endParaRPr lang="en-IN" sz="2800" dirty="0">
              <a:solidFill>
                <a:srgbClr val="000000"/>
              </a:solidFill>
              <a:latin typeface="Palatino-Roman"/>
            </a:endParaRPr>
          </a:p>
          <a:p>
            <a:pPr algn="just"/>
            <a:endParaRPr lang="en-IN" sz="2800" dirty="0">
              <a:solidFill>
                <a:srgbClr val="000000"/>
              </a:solidFill>
              <a:latin typeface="Palatino-Roman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160FE9-91FC-4E2D-8FC8-067FCF1B9903}"/>
              </a:ext>
            </a:extLst>
          </p:cNvPr>
          <p:cNvSpPr/>
          <p:nvPr/>
        </p:nvSpPr>
        <p:spPr>
          <a:xfrm>
            <a:off x="0" y="250206"/>
            <a:ext cx="9144000" cy="793403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/>
              <a:t>Cloud deployment models..</a:t>
            </a:r>
            <a:endParaRPr lang="en-IN" sz="3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952F8-DFC4-40FB-821F-4047473FDADA}"/>
              </a:ext>
            </a:extLst>
          </p:cNvPr>
          <p:cNvSpPr/>
          <p:nvPr/>
        </p:nvSpPr>
        <p:spPr>
          <a:xfrm>
            <a:off x="0" y="0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58B983-AC42-4B11-9B01-9DD1D8885F4D}"/>
              </a:ext>
            </a:extLst>
          </p:cNvPr>
          <p:cNvSpPr/>
          <p:nvPr/>
        </p:nvSpPr>
        <p:spPr>
          <a:xfrm>
            <a:off x="0" y="6607794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AD0FE22-48A2-4A2B-A29B-16B90E3A3EE7}"/>
              </a:ext>
            </a:extLst>
          </p:cNvPr>
          <p:cNvSpPr/>
          <p:nvPr/>
        </p:nvSpPr>
        <p:spPr>
          <a:xfrm>
            <a:off x="2980045" y="5317578"/>
            <a:ext cx="26274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Out-sourced private cloud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90A2E6B-BD2C-4E39-8FB9-6B79ABBA4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748" y="2350219"/>
            <a:ext cx="5788080" cy="2649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961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8AFBAF4-637B-4CA0-BE99-A0E8FBBE5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390" y="1202632"/>
            <a:ext cx="8855767" cy="5405161"/>
          </a:xfrm>
        </p:spPr>
        <p:txBody>
          <a:bodyPr>
            <a:normAutofit/>
          </a:bodyPr>
          <a:lstStyle/>
          <a:p>
            <a:pPr algn="just"/>
            <a:endParaRPr lang="en-IN" sz="2800" dirty="0">
              <a:solidFill>
                <a:srgbClr val="00B050"/>
              </a:solidFill>
              <a:latin typeface="Palatino-Roman"/>
            </a:endParaRPr>
          </a:p>
          <a:p>
            <a:pPr algn="just"/>
            <a:r>
              <a:rPr lang="en-IN" sz="2800" dirty="0">
                <a:solidFill>
                  <a:srgbClr val="00B050"/>
                </a:solidFill>
                <a:latin typeface="Palatino-Roman"/>
              </a:rPr>
              <a:t>Hybrid cloud:</a:t>
            </a:r>
          </a:p>
          <a:p>
            <a:pPr algn="just"/>
            <a:endParaRPr lang="en-IN" sz="2800" dirty="0">
              <a:solidFill>
                <a:srgbClr val="00B050"/>
              </a:solidFill>
              <a:latin typeface="Palatino-Roman"/>
            </a:endParaRPr>
          </a:p>
          <a:p>
            <a:pPr algn="just"/>
            <a:endParaRPr lang="en-IN" sz="2800" dirty="0">
              <a:solidFill>
                <a:srgbClr val="00B050"/>
              </a:solidFill>
              <a:latin typeface="Palatino-Roman"/>
            </a:endParaRPr>
          </a:p>
          <a:p>
            <a:pPr algn="just"/>
            <a:endParaRPr lang="en-IN" sz="2800" dirty="0">
              <a:solidFill>
                <a:srgbClr val="000000"/>
              </a:solidFill>
              <a:latin typeface="Palatino-Roman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160FE9-91FC-4E2D-8FC8-067FCF1B9903}"/>
              </a:ext>
            </a:extLst>
          </p:cNvPr>
          <p:cNvSpPr/>
          <p:nvPr/>
        </p:nvSpPr>
        <p:spPr>
          <a:xfrm>
            <a:off x="0" y="250206"/>
            <a:ext cx="9144000" cy="793403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/>
              <a:t>Cloud deployment models..</a:t>
            </a:r>
            <a:endParaRPr lang="en-IN" sz="3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952F8-DFC4-40FB-821F-4047473FDADA}"/>
              </a:ext>
            </a:extLst>
          </p:cNvPr>
          <p:cNvSpPr/>
          <p:nvPr/>
        </p:nvSpPr>
        <p:spPr>
          <a:xfrm>
            <a:off x="0" y="0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58B983-AC42-4B11-9B01-9DD1D8885F4D}"/>
              </a:ext>
            </a:extLst>
          </p:cNvPr>
          <p:cNvSpPr/>
          <p:nvPr/>
        </p:nvSpPr>
        <p:spPr>
          <a:xfrm>
            <a:off x="0" y="6607794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7D2DC859-D33F-4B0C-959F-A1F3801E5D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391" y="2345530"/>
            <a:ext cx="6259647" cy="266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213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8AFBAF4-637B-4CA0-BE99-A0E8FBBE5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390" y="1202632"/>
            <a:ext cx="8855767" cy="5405161"/>
          </a:xfrm>
        </p:spPr>
        <p:txBody>
          <a:bodyPr>
            <a:normAutofit/>
          </a:bodyPr>
          <a:lstStyle/>
          <a:p>
            <a:pPr algn="just"/>
            <a:r>
              <a:rPr lang="en-IN" sz="2800" dirty="0">
                <a:solidFill>
                  <a:srgbClr val="00B050"/>
                </a:solidFill>
                <a:latin typeface="Palatino-Roman"/>
              </a:rPr>
              <a:t>Community cloud: </a:t>
            </a:r>
          </a:p>
          <a:p>
            <a:pPr algn="just"/>
            <a:endParaRPr lang="en-IN" sz="2800" dirty="0">
              <a:solidFill>
                <a:srgbClr val="000000"/>
              </a:solidFill>
              <a:latin typeface="Palatino-Roman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160FE9-91FC-4E2D-8FC8-067FCF1B9903}"/>
              </a:ext>
            </a:extLst>
          </p:cNvPr>
          <p:cNvSpPr/>
          <p:nvPr/>
        </p:nvSpPr>
        <p:spPr>
          <a:xfrm>
            <a:off x="0" y="250206"/>
            <a:ext cx="9144000" cy="793403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/>
              <a:t>Cloud deployment models..</a:t>
            </a:r>
            <a:endParaRPr lang="en-IN" sz="3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952F8-DFC4-40FB-821F-4047473FDADA}"/>
              </a:ext>
            </a:extLst>
          </p:cNvPr>
          <p:cNvSpPr/>
          <p:nvPr/>
        </p:nvSpPr>
        <p:spPr>
          <a:xfrm>
            <a:off x="0" y="0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58B983-AC42-4B11-9B01-9DD1D8885F4D}"/>
              </a:ext>
            </a:extLst>
          </p:cNvPr>
          <p:cNvSpPr/>
          <p:nvPr/>
        </p:nvSpPr>
        <p:spPr>
          <a:xfrm>
            <a:off x="0" y="6607794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7B52EB-5C56-4FD2-A77D-5A3F4BD3A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9713" y="2365348"/>
            <a:ext cx="5784574" cy="307972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A84409-DB40-4A94-B637-9F7A8556276E}"/>
              </a:ext>
            </a:extLst>
          </p:cNvPr>
          <p:cNvSpPr/>
          <p:nvPr/>
        </p:nvSpPr>
        <p:spPr>
          <a:xfrm>
            <a:off x="3008524" y="5604098"/>
            <a:ext cx="3037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Out-sourced community cloud</a:t>
            </a:r>
          </a:p>
        </p:txBody>
      </p:sp>
    </p:spTree>
    <p:extLst>
      <p:ext uri="{BB962C8B-B14F-4D97-AF65-F5344CB8AC3E}">
        <p14:creationId xmlns:p14="http://schemas.microsoft.com/office/powerpoint/2010/main" val="3351109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8AFBAF4-637B-4CA0-BE99-A0E8FBBE5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390" y="1202632"/>
            <a:ext cx="8855767" cy="5405161"/>
          </a:xfrm>
        </p:spPr>
        <p:txBody>
          <a:bodyPr>
            <a:normAutofit/>
          </a:bodyPr>
          <a:lstStyle/>
          <a:p>
            <a:pPr algn="just"/>
            <a:r>
              <a:rPr lang="en-IN" sz="2800" dirty="0">
                <a:solidFill>
                  <a:srgbClr val="00B050"/>
                </a:solidFill>
                <a:latin typeface="Palatino-Roman"/>
              </a:rPr>
              <a:t>Community cloud: </a:t>
            </a:r>
          </a:p>
          <a:p>
            <a:pPr algn="just"/>
            <a:endParaRPr lang="en-IN" sz="2800" dirty="0">
              <a:solidFill>
                <a:srgbClr val="000000"/>
              </a:solidFill>
              <a:latin typeface="Palatino-Roman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160FE9-91FC-4E2D-8FC8-067FCF1B9903}"/>
              </a:ext>
            </a:extLst>
          </p:cNvPr>
          <p:cNvSpPr/>
          <p:nvPr/>
        </p:nvSpPr>
        <p:spPr>
          <a:xfrm>
            <a:off x="0" y="250206"/>
            <a:ext cx="9144000" cy="793403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/>
              <a:t>Cloud deployment models..</a:t>
            </a:r>
            <a:endParaRPr lang="en-IN" sz="3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952F8-DFC4-40FB-821F-4047473FDADA}"/>
              </a:ext>
            </a:extLst>
          </p:cNvPr>
          <p:cNvSpPr/>
          <p:nvPr/>
        </p:nvSpPr>
        <p:spPr>
          <a:xfrm>
            <a:off x="0" y="0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58B983-AC42-4B11-9B01-9DD1D8885F4D}"/>
              </a:ext>
            </a:extLst>
          </p:cNvPr>
          <p:cNvSpPr/>
          <p:nvPr/>
        </p:nvSpPr>
        <p:spPr>
          <a:xfrm>
            <a:off x="0" y="6607794"/>
            <a:ext cx="9144000" cy="25020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49DA6D-D9A8-40D5-B09A-23674FD72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939" y="2451050"/>
            <a:ext cx="5866122" cy="315304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B8D42AC-595C-4BEF-ADDD-CA6A66613AB8}"/>
              </a:ext>
            </a:extLst>
          </p:cNvPr>
          <p:cNvSpPr/>
          <p:nvPr/>
        </p:nvSpPr>
        <p:spPr>
          <a:xfrm>
            <a:off x="3148974" y="5763121"/>
            <a:ext cx="25478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On-site community cloud</a:t>
            </a:r>
          </a:p>
        </p:txBody>
      </p:sp>
    </p:spTree>
    <p:extLst>
      <p:ext uri="{BB962C8B-B14F-4D97-AF65-F5344CB8AC3E}">
        <p14:creationId xmlns:p14="http://schemas.microsoft.com/office/powerpoint/2010/main" val="2765210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568</Words>
  <Application>Microsoft Office PowerPoint</Application>
  <PresentationFormat>On-screen Show (4:3)</PresentationFormat>
  <Paragraphs>73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Aharoni</vt:lpstr>
      <vt:lpstr>Arial</vt:lpstr>
      <vt:lpstr>Calibri</vt:lpstr>
      <vt:lpstr>Calibri Light</vt:lpstr>
      <vt:lpstr>Palatino-Roman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Suggested Readings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Kamal Kant Hiran</dc:creator>
  <cp:lastModifiedBy>Kamal Kant Hiran</cp:lastModifiedBy>
  <cp:revision>83</cp:revision>
  <dcterms:created xsi:type="dcterms:W3CDTF">2020-07-01T15:07:41Z</dcterms:created>
  <dcterms:modified xsi:type="dcterms:W3CDTF">2020-07-06T17:13:32Z</dcterms:modified>
</cp:coreProperties>
</file>